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  <p:sldId id="257" r:id="rId43"/>
    <p:sldId id="258" r:id="rId44"/>
    <p:sldId id="259" r:id="rId45"/>
    <p:sldId id="260" r:id="rId46"/>
    <p:sldId id="261" r:id="rId47"/>
    <p:sldId id="262" r:id="rId48"/>
    <p:sldId id="263" r:id="rId49"/>
    <p:sldId id="264" r:id="rId50"/>
    <p:sldId id="265" r:id="rId51"/>
    <p:sldId id="266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Quicksand" charset="1" panose="00000500000000000000"/>
      <p:regular r:id="rId12"/>
    </p:embeddedFont>
    <p:embeddedFont>
      <p:font typeface="Quicksand Bold" charset="1" panose="00000800000000000000"/>
      <p:regular r:id="rId13"/>
    </p:embeddedFont>
    <p:embeddedFont>
      <p:font typeface="Quicksand Light" charset="1" panose="00000400000000000000"/>
      <p:regular r:id="rId14"/>
    </p:embeddedFont>
    <p:embeddedFont>
      <p:font typeface="Quicksand Medium" charset="1" panose="00000600000000000000"/>
      <p:regular r:id="rId15"/>
    </p:embeddedFont>
    <p:embeddedFont>
      <p:font typeface="Be Vietnam" charset="1" panose="00000500000000000000"/>
      <p:regular r:id="rId16"/>
    </p:embeddedFont>
    <p:embeddedFont>
      <p:font typeface="Be Vietnam Italics" charset="1" panose="00000500000000000000"/>
      <p:regular r:id="rId17"/>
    </p:embeddedFont>
    <p:embeddedFont>
      <p:font typeface="Be Vietnam Thin" charset="1" panose="00000200000000000000"/>
      <p:regular r:id="rId18"/>
    </p:embeddedFont>
    <p:embeddedFont>
      <p:font typeface="Be Vietnam Thin Italics" charset="1" panose="00000300000000000000"/>
      <p:regular r:id="rId19"/>
    </p:embeddedFont>
    <p:embeddedFont>
      <p:font typeface="Be Vietnam Medium" charset="1" panose="00000600000000000000"/>
      <p:regular r:id="rId20"/>
    </p:embeddedFont>
    <p:embeddedFont>
      <p:font typeface="Be Vietnam Medium Italics" charset="1" panose="00000600000000000000"/>
      <p:regular r:id="rId21"/>
    </p:embeddedFont>
    <p:embeddedFont>
      <p:font typeface="Be Vietnam Ultra-Bold" charset="1" panose="00000900000000000000"/>
      <p:regular r:id="rId22"/>
    </p:embeddedFont>
    <p:embeddedFont>
      <p:font typeface="Be Vietnam Ultra-Bold Italics" charset="1" panose="000009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800000000000000"/>
      <p:regular r:id="rId27"/>
    </p:embeddedFont>
    <p:embeddedFont>
      <p:font typeface="Montserrat Thin" charset="1" panose="00000300000000000000"/>
      <p:regular r:id="rId28"/>
    </p:embeddedFont>
    <p:embeddedFont>
      <p:font typeface="Montserrat Thin Italics" charset="1" panose="00000300000000000000"/>
      <p:regular r:id="rId29"/>
    </p:embeddedFont>
    <p:embeddedFont>
      <p:font typeface="Montserrat Extra-Light" charset="1" panose="00000300000000000000"/>
      <p:regular r:id="rId30"/>
    </p:embeddedFont>
    <p:embeddedFont>
      <p:font typeface="Montserrat Extra-Light Italics" charset="1" panose="00000300000000000000"/>
      <p:regular r:id="rId31"/>
    </p:embeddedFont>
    <p:embeddedFont>
      <p:font typeface="Montserrat Light" charset="1" panose="00000400000000000000"/>
      <p:regular r:id="rId32"/>
    </p:embeddedFont>
    <p:embeddedFont>
      <p:font typeface="Montserrat Light Italics" charset="1" panose="00000400000000000000"/>
      <p:regular r:id="rId33"/>
    </p:embeddedFont>
    <p:embeddedFont>
      <p:font typeface="Montserrat Medium" charset="1" panose="00000600000000000000"/>
      <p:regular r:id="rId34"/>
    </p:embeddedFont>
    <p:embeddedFont>
      <p:font typeface="Montserrat Medium Italics" charset="1" panose="00000600000000000000"/>
      <p:regular r:id="rId35"/>
    </p:embeddedFont>
    <p:embeddedFont>
      <p:font typeface="Montserrat Semi-Bold" charset="1" panose="00000700000000000000"/>
      <p:regular r:id="rId36"/>
    </p:embeddedFont>
    <p:embeddedFont>
      <p:font typeface="Montserrat Semi-Bold Italics" charset="1" panose="00000700000000000000"/>
      <p:regular r:id="rId37"/>
    </p:embeddedFont>
    <p:embeddedFont>
      <p:font typeface="Montserrat Ultra-Bold" charset="1" panose="00000900000000000000"/>
      <p:regular r:id="rId38"/>
    </p:embeddedFont>
    <p:embeddedFont>
      <p:font typeface="Montserrat Ultra-Bold Italics" charset="1" panose="00000900000000000000"/>
      <p:regular r:id="rId39"/>
    </p:embeddedFont>
    <p:embeddedFont>
      <p:font typeface="Montserrat Heavy" charset="1" panose="00000A00000000000000"/>
      <p:regular r:id="rId40"/>
    </p:embeddedFont>
    <p:embeddedFont>
      <p:font typeface="Montserrat Heavy Italics" charset="1" panose="00000A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43" Target="slides/slide2.xml" Type="http://schemas.openxmlformats.org/officeDocument/2006/relationships/slide"/><Relationship Id="rId44" Target="slides/slide3.xml" Type="http://schemas.openxmlformats.org/officeDocument/2006/relationships/slide"/><Relationship Id="rId45" Target="slides/slide4.xml" Type="http://schemas.openxmlformats.org/officeDocument/2006/relationships/slide"/><Relationship Id="rId46" Target="slides/slide5.xml" Type="http://schemas.openxmlformats.org/officeDocument/2006/relationships/slide"/><Relationship Id="rId47" Target="slides/slide6.xml" Type="http://schemas.openxmlformats.org/officeDocument/2006/relationships/slide"/><Relationship Id="rId48" Target="slides/slide7.xml" Type="http://schemas.openxmlformats.org/officeDocument/2006/relationships/slide"/><Relationship Id="rId49" Target="slides/slide8.xml" Type="http://schemas.openxmlformats.org/officeDocument/2006/relationships/slide"/><Relationship Id="rId5" Target="tableStyles.xml" Type="http://schemas.openxmlformats.org/officeDocument/2006/relationships/tableStyles"/><Relationship Id="rId50" Target="slides/slide9.xml" Type="http://schemas.openxmlformats.org/officeDocument/2006/relationships/slide"/><Relationship Id="rId51" Target="slides/slide10.xml" Type="http://schemas.openxmlformats.org/officeDocument/2006/relationships/slide"/><Relationship Id="rId52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2659" y="1068800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3117938"/>
            <a:ext cx="8853878" cy="26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15"/>
              </a:lnSpc>
            </a:pPr>
            <a:r>
              <a:rPr lang="en-US" sz="10015" spc="-420">
                <a:solidFill>
                  <a:srgbClr val="3139A8"/>
                </a:solidFill>
                <a:latin typeface="Be Vietnam Ultra-Bold"/>
              </a:rPr>
              <a:t>Actividad Integradora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200" y="7249638"/>
            <a:ext cx="8602534" cy="157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Arturo Díaz López - A01709522</a:t>
            </a:r>
          </a:p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Diego Vega Camacho - A01704492</a:t>
            </a:r>
          </a:p>
          <a:p>
            <a:pPr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</a:rPr>
              <a:t>Ian Padrón Corona - A01708940</a:t>
            </a:r>
          </a:p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55535" y="1702027"/>
            <a:ext cx="13219625" cy="6882945"/>
          </a:xfrm>
          <a:custGeom>
            <a:avLst/>
            <a:gdLst/>
            <a:ahLst/>
            <a:cxnLst/>
            <a:rect r="r" b="b" t="t" l="l"/>
            <a:pathLst>
              <a:path h="6882945" w="13219625">
                <a:moveTo>
                  <a:pt x="0" y="0"/>
                </a:moveTo>
                <a:lnTo>
                  <a:pt x="13219625" y="0"/>
                </a:lnTo>
                <a:lnTo>
                  <a:pt x="13219625" y="6882946"/>
                </a:lnTo>
                <a:lnTo>
                  <a:pt x="0" y="688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04034" y="4613275"/>
            <a:ext cx="3830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OUTPUT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4278630"/>
            <a:ext cx="7924800" cy="325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479"/>
              </a:lnSpc>
            </a:pPr>
            <a:r>
              <a:rPr lang="en-US" sz="12999" spc="-545">
                <a:solidFill>
                  <a:srgbClr val="3139A8"/>
                </a:solidFill>
                <a:latin typeface="Be Vietnam Ultra-Bold"/>
              </a:rPr>
              <a:t>MUCHAS 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2794243"/>
            <a:ext cx="8385935" cy="115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99"/>
              </a:lnSpc>
            </a:pPr>
            <a:r>
              <a:rPr lang="en-US" sz="8799" spc="-369">
                <a:solidFill>
                  <a:srgbClr val="3139A8"/>
                </a:solidFill>
                <a:latin typeface="Be Vietnam Ultra-Bold"/>
              </a:rPr>
              <a:t>INTRODUCCIÓN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4254897"/>
            <a:ext cx="7570711" cy="362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59"/>
              </a:lnSpc>
            </a:pPr>
            <a:r>
              <a:rPr lang="en-US" sz="2999">
                <a:solidFill>
                  <a:srgbClr val="3139A8"/>
                </a:solidFill>
                <a:latin typeface="Quicksand Medium"/>
              </a:rPr>
              <a:t>El programa toma como entrada 2 archivos de transmisión, donde se intenta identificar y localizar fragmentos de código malicioso. Además, se busca el palíndromo más largo entre ambos archivos de transmisión.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545561" y="1714729"/>
            <a:ext cx="5904343" cy="6857542"/>
          </a:xfrm>
          <a:custGeom>
            <a:avLst/>
            <a:gdLst/>
            <a:ahLst/>
            <a:cxnLst/>
            <a:rect r="r" b="b" t="t" l="l"/>
            <a:pathLst>
              <a:path h="6857542" w="5904343">
                <a:moveTo>
                  <a:pt x="0" y="0"/>
                </a:moveTo>
                <a:lnTo>
                  <a:pt x="5904343" y="0"/>
                </a:lnTo>
                <a:lnTo>
                  <a:pt x="5904343" y="6857542"/>
                </a:lnTo>
                <a:lnTo>
                  <a:pt x="0" y="6857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5676" y="2103751"/>
            <a:ext cx="4241409" cy="7317542"/>
            <a:chOff x="0" y="0"/>
            <a:chExt cx="1072598" cy="18505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2598" cy="1850513"/>
            </a:xfrm>
            <a:custGeom>
              <a:avLst/>
              <a:gdLst/>
              <a:ahLst/>
              <a:cxnLst/>
              <a:rect r="r" b="b" t="t" l="l"/>
              <a:pathLst>
                <a:path h="1850513" w="1072598">
                  <a:moveTo>
                    <a:pt x="0" y="0"/>
                  </a:moveTo>
                  <a:lnTo>
                    <a:pt x="1072598" y="0"/>
                  </a:lnTo>
                  <a:lnTo>
                    <a:pt x="1072598" y="1850513"/>
                  </a:lnTo>
                  <a:lnTo>
                    <a:pt x="0" y="1850513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4521" y="805896"/>
            <a:ext cx="1333895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PROCESO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3431" y="2371964"/>
            <a:ext cx="3526238" cy="6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607">
                <a:solidFill>
                  <a:srgbClr val="FFFFFF"/>
                </a:solidFill>
                <a:latin typeface="Arimo Bold"/>
              </a:rPr>
              <a:t>Lectura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06160" y="2103751"/>
            <a:ext cx="4229242" cy="7317542"/>
            <a:chOff x="0" y="0"/>
            <a:chExt cx="1069521" cy="18505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9521" cy="1850513"/>
            </a:xfrm>
            <a:custGeom>
              <a:avLst/>
              <a:gdLst/>
              <a:ahLst/>
              <a:cxnLst/>
              <a:rect r="r" b="b" t="t" l="l"/>
              <a:pathLst>
                <a:path h="1850513" w="1069521">
                  <a:moveTo>
                    <a:pt x="0" y="0"/>
                  </a:moveTo>
                  <a:lnTo>
                    <a:pt x="1069521" y="0"/>
                  </a:lnTo>
                  <a:lnTo>
                    <a:pt x="1069521" y="1850513"/>
                  </a:lnTo>
                  <a:lnTo>
                    <a:pt x="0" y="1850513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257267" y="2103751"/>
            <a:ext cx="4224573" cy="7317542"/>
            <a:chOff x="0" y="0"/>
            <a:chExt cx="1068340" cy="1850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8341" cy="1850513"/>
            </a:xfrm>
            <a:custGeom>
              <a:avLst/>
              <a:gdLst/>
              <a:ahLst/>
              <a:cxnLst/>
              <a:rect r="r" b="b" t="t" l="l"/>
              <a:pathLst>
                <a:path h="1850513" w="1068341">
                  <a:moveTo>
                    <a:pt x="0" y="0"/>
                  </a:moveTo>
                  <a:lnTo>
                    <a:pt x="1068341" y="0"/>
                  </a:lnTo>
                  <a:lnTo>
                    <a:pt x="1068341" y="1850513"/>
                  </a:lnTo>
                  <a:lnTo>
                    <a:pt x="0" y="1850513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20745" y="2044076"/>
            <a:ext cx="4241409" cy="7377218"/>
            <a:chOff x="0" y="0"/>
            <a:chExt cx="1072598" cy="18656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2598" cy="1865604"/>
            </a:xfrm>
            <a:custGeom>
              <a:avLst/>
              <a:gdLst/>
              <a:ahLst/>
              <a:cxnLst/>
              <a:rect r="r" b="b" t="t" l="l"/>
              <a:pathLst>
                <a:path h="1865604" w="1072598">
                  <a:moveTo>
                    <a:pt x="0" y="0"/>
                  </a:moveTo>
                  <a:lnTo>
                    <a:pt x="1072598" y="0"/>
                  </a:lnTo>
                  <a:lnTo>
                    <a:pt x="1072598" y="1865604"/>
                  </a:lnTo>
                  <a:lnTo>
                    <a:pt x="0" y="1865604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35637" y="2371964"/>
            <a:ext cx="3526238" cy="6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607">
                <a:solidFill>
                  <a:srgbClr val="FFFFFF"/>
                </a:solidFill>
                <a:latin typeface="Arimo Bold"/>
              </a:rPr>
              <a:t>Búsqueda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3978" y="2371964"/>
            <a:ext cx="3526238" cy="6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607">
                <a:solidFill>
                  <a:srgbClr val="FFFFFF"/>
                </a:solidFill>
                <a:latin typeface="Arimo Bold"/>
              </a:rPr>
              <a:t>Substring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78331" y="2371964"/>
            <a:ext cx="3526238" cy="65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607">
                <a:solidFill>
                  <a:srgbClr val="FFFFFF"/>
                </a:solidFill>
                <a:latin typeface="Arimo Bold"/>
              </a:rPr>
              <a:t>Output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3431" y="3234529"/>
            <a:ext cx="3526238" cy="358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Se lee el contenido de los archivos de entrada (transmisión y malicious code).</a:t>
            </a:r>
          </a:p>
          <a:p>
            <a:pPr algn="just">
              <a:lnSpc>
                <a:spcPts val="3217"/>
              </a:lnSpc>
            </a:pPr>
          </a:p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La función readFromFile almacena el contenido de cada archivo en una cadena de caracteres.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15204" y="3234529"/>
            <a:ext cx="3526238" cy="558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Se realiza la búsqueda de códigos maliciosos  usando la función searchMaliciousCode, la cual itera a través del contenido de los archivos de transmisión. Al encontrar una ocurrencia, se muestra en consola la posición inicial y final de la misma en el archivo de transmisión correspondiente.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6435" y="3234529"/>
            <a:ext cx="3526238" cy="558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Medium"/>
              </a:rPr>
              <a:t>Durante esta fase, se encuentra el substring más largo común entre los dos archivos de transmisión usando programación dinámica.</a:t>
            </a:r>
          </a:p>
          <a:p>
            <a:pPr algn="just">
              <a:lnSpc>
                <a:spcPts val="3217"/>
              </a:lnSpc>
            </a:pPr>
          </a:p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Medium"/>
              </a:rPr>
              <a:t>El resultado se muestra en consola, imprimiendo tanto la cadena encontrada como las posiciones de cada ocurrencia en cada archivo de transmisión.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50360" y="3234529"/>
            <a:ext cx="3526238" cy="598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Se muestra el contenido de todos los archivos de entrada, así como los resultados de la búsqueda de códigos maliciosos con sus respectivas posiciones.</a:t>
            </a:r>
          </a:p>
          <a:p>
            <a:pPr algn="just">
              <a:lnSpc>
                <a:spcPts val="3217"/>
              </a:lnSpc>
            </a:pPr>
          </a:p>
          <a:p>
            <a:pPr algn="just">
              <a:lnSpc>
                <a:spcPts val="3217"/>
              </a:lnSpc>
            </a:pPr>
            <a:r>
              <a:rPr lang="en-US" sz="2062">
                <a:solidFill>
                  <a:srgbClr val="FFFFFF"/>
                </a:solidFill>
                <a:latin typeface="Montserrat Bold"/>
              </a:rPr>
              <a:t>Finalmente, se imprime el resultado de la búsqueda de la subcadena más larga común entre los dos archivos de transmisión y sus posiciones.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6788" y="804740"/>
            <a:ext cx="11834424" cy="8677520"/>
          </a:xfrm>
          <a:custGeom>
            <a:avLst/>
            <a:gdLst/>
            <a:ahLst/>
            <a:cxnLst/>
            <a:rect r="r" b="b" t="t" l="l"/>
            <a:pathLst>
              <a:path h="8677520" w="11834424">
                <a:moveTo>
                  <a:pt x="0" y="0"/>
                </a:moveTo>
                <a:lnTo>
                  <a:pt x="11834424" y="0"/>
                </a:lnTo>
                <a:lnTo>
                  <a:pt x="11834424" y="8677520"/>
                </a:lnTo>
                <a:lnTo>
                  <a:pt x="0" y="8677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621761" y="4016521"/>
            <a:ext cx="466617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LECTURA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6921" y="1028700"/>
            <a:ext cx="13772379" cy="8170743"/>
          </a:xfrm>
          <a:custGeom>
            <a:avLst/>
            <a:gdLst/>
            <a:ahLst/>
            <a:cxnLst/>
            <a:rect r="r" b="b" t="t" l="l"/>
            <a:pathLst>
              <a:path h="8170743" w="13772379">
                <a:moveTo>
                  <a:pt x="0" y="0"/>
                </a:moveTo>
                <a:lnTo>
                  <a:pt x="13772379" y="0"/>
                </a:lnTo>
                <a:lnTo>
                  <a:pt x="13772379" y="8170743"/>
                </a:lnTo>
                <a:lnTo>
                  <a:pt x="0" y="8170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2" t="0" r="-36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900246" y="4613275"/>
            <a:ext cx="522314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BÚSQUEDA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4091" y="398957"/>
            <a:ext cx="9939818" cy="9489087"/>
          </a:xfrm>
          <a:custGeom>
            <a:avLst/>
            <a:gdLst/>
            <a:ahLst/>
            <a:cxnLst/>
            <a:rect r="r" b="b" t="t" l="l"/>
            <a:pathLst>
              <a:path h="9489087" w="9939818">
                <a:moveTo>
                  <a:pt x="0" y="0"/>
                </a:moveTo>
                <a:lnTo>
                  <a:pt x="9939818" y="0"/>
                </a:lnTo>
                <a:lnTo>
                  <a:pt x="9939818" y="9489086"/>
                </a:lnTo>
                <a:lnTo>
                  <a:pt x="0" y="9489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921551" y="4145804"/>
            <a:ext cx="5265753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SUBSTRING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6782" y="1028700"/>
            <a:ext cx="14092518" cy="8229600"/>
          </a:xfrm>
          <a:custGeom>
            <a:avLst/>
            <a:gdLst/>
            <a:ahLst/>
            <a:cxnLst/>
            <a:rect r="r" b="b" t="t" l="l"/>
            <a:pathLst>
              <a:path h="8229600" w="14092518">
                <a:moveTo>
                  <a:pt x="0" y="0"/>
                </a:moveTo>
                <a:lnTo>
                  <a:pt x="14092518" y="0"/>
                </a:lnTo>
                <a:lnTo>
                  <a:pt x="140925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199781" y="4399241"/>
            <a:ext cx="8269411" cy="81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100"/>
              </a:lnSpc>
            </a:pPr>
            <a:r>
              <a:rPr lang="en-US" sz="6100" spc="-256">
                <a:solidFill>
                  <a:srgbClr val="3139A8"/>
                </a:solidFill>
                <a:latin typeface="Be Vietnam Ultra-Bold"/>
              </a:rPr>
              <a:t>POSICIONES SUBSTRING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6603" y="1714381"/>
            <a:ext cx="13330590" cy="6858238"/>
          </a:xfrm>
          <a:custGeom>
            <a:avLst/>
            <a:gdLst/>
            <a:ahLst/>
            <a:cxnLst/>
            <a:rect r="r" b="b" t="t" l="l"/>
            <a:pathLst>
              <a:path h="6858238" w="13330590">
                <a:moveTo>
                  <a:pt x="0" y="0"/>
                </a:moveTo>
                <a:lnTo>
                  <a:pt x="13330589" y="0"/>
                </a:lnTo>
                <a:lnTo>
                  <a:pt x="13330589" y="6858238"/>
                </a:lnTo>
                <a:lnTo>
                  <a:pt x="0" y="6858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04034" y="4613275"/>
            <a:ext cx="3830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18784" y="1028700"/>
            <a:ext cx="9909535" cy="8229600"/>
          </a:xfrm>
          <a:custGeom>
            <a:avLst/>
            <a:gdLst/>
            <a:ahLst/>
            <a:cxnLst/>
            <a:rect r="r" b="b" t="t" l="l"/>
            <a:pathLst>
              <a:path h="8229600" w="9909535">
                <a:moveTo>
                  <a:pt x="0" y="0"/>
                </a:moveTo>
                <a:lnTo>
                  <a:pt x="9909535" y="0"/>
                </a:lnTo>
                <a:lnTo>
                  <a:pt x="99095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8" t="0" r="-76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04034" y="4613275"/>
            <a:ext cx="3830719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DAFwEZhUbQs</dc:identifier>
  <dcterms:modified xsi:type="dcterms:W3CDTF">2011-08-01T06:04:30Z</dcterms:modified>
  <cp:revision>1</cp:revision>
  <dc:title>Equipo_07_presentacion</dc:title>
</cp:coreProperties>
</file>